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1" r:id="rId4"/>
    <p:sldId id="270" r:id="rId5"/>
    <p:sldId id="262" r:id="rId6"/>
    <p:sldId id="279" r:id="rId7"/>
    <p:sldId id="263" r:id="rId8"/>
    <p:sldId id="266" r:id="rId9"/>
    <p:sldId id="277" r:id="rId10"/>
    <p:sldId id="264" r:id="rId11"/>
    <p:sldId id="276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1590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7FB3B0-ECBF-4D30-801F-C36C21F7DF3A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D32A7-3DAD-4FFE-99FD-E527B1799A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186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3D32A7-3DAD-4FFE-99FD-E527B1799AE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772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2914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32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45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5190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7869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867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463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749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382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2681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4750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56D3B-1007-454F-BC16-8923A4CAEE09}" type="datetimeFigureOut">
              <a:rPr lang="en-GB" smtClean="0"/>
              <a:t>14/09/2015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21EC4-641C-4B17-826D-6AFB48B04D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4112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188640"/>
            <a:ext cx="2185115" cy="91715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93350" y="1412776"/>
            <a:ext cx="38884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 smtClean="0">
                <a:solidFill>
                  <a:schemeClr val="bg1"/>
                </a:solidFill>
              </a:rPr>
              <a:t>Learning Community Fora (LCF) in the Faculty of Science and Engineering</a:t>
            </a:r>
            <a:endParaRPr lang="en-GB" sz="4800" b="1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22" y="0"/>
            <a:ext cx="45549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97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69715" y="125885"/>
            <a:ext cx="4536504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Meetings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There will be two meetings per year (one in Semester 1 and one in Semester 2).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Semester 1 2015/16</a:t>
            </a:r>
          </a:p>
          <a:p>
            <a:r>
              <a:rPr lang="en-US" sz="2400" dirty="0" smtClean="0">
                <a:solidFill>
                  <a:srgbClr val="FFFF00"/>
                </a:solidFill>
              </a:rPr>
              <a:t>• Weeks starting 12 &amp; 23 </a:t>
            </a:r>
            <a:r>
              <a:rPr lang="en-US" sz="2400" dirty="0">
                <a:solidFill>
                  <a:srgbClr val="FFFF00"/>
                </a:solidFill>
              </a:rPr>
              <a:t>October </a:t>
            </a:r>
            <a:r>
              <a:rPr lang="en-US" sz="2400" dirty="0" smtClean="0">
                <a:solidFill>
                  <a:srgbClr val="FFFF00"/>
                </a:solidFill>
              </a:rPr>
              <a:t>2015 </a:t>
            </a:r>
            <a:r>
              <a:rPr lang="en-US" sz="2400" dirty="0" smtClean="0">
                <a:solidFill>
                  <a:schemeClr val="bg1"/>
                </a:solidFill>
              </a:rPr>
              <a:t>(Deadline for submission of issues is FIVE days before the meeting)</a:t>
            </a:r>
          </a:p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Semester 2 2015/16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rgbClr val="FFFF00"/>
                </a:solidFill>
              </a:rPr>
              <a:t>• </a:t>
            </a:r>
            <a:r>
              <a:rPr lang="en-US" sz="2400" dirty="0" smtClean="0">
                <a:solidFill>
                  <a:srgbClr val="FFFF00"/>
                </a:solidFill>
              </a:rPr>
              <a:t>Weeks starting 29 February &amp; 11 March 2015 </a:t>
            </a:r>
            <a:r>
              <a:rPr lang="en-GB" sz="2400" dirty="0">
                <a:solidFill>
                  <a:schemeClr val="bg1"/>
                </a:solidFill>
              </a:rPr>
              <a:t>(Deadline for submission of issues is FIVE days before the meeting</a:t>
            </a:r>
            <a:r>
              <a:rPr lang="en-GB" sz="2400" dirty="0" smtClean="0">
                <a:solidFill>
                  <a:schemeClr val="bg1"/>
                </a:solidFill>
              </a:rPr>
              <a:t>)</a:t>
            </a:r>
            <a:endParaRPr lang="en-GB" sz="2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5" y="-10253"/>
            <a:ext cx="45768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608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496" y="154950"/>
            <a:ext cx="9036496" cy="6586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</a:rPr>
              <a:t>What next?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We would like to have two student LCF representatives from each degree </a:t>
            </a:r>
            <a:r>
              <a:rPr lang="en-US" sz="2400" dirty="0" err="1" smtClean="0">
                <a:solidFill>
                  <a:schemeClr val="bg1"/>
                </a:solidFill>
              </a:rPr>
              <a:t>programme</a:t>
            </a:r>
            <a:r>
              <a:rPr lang="en-US" sz="2400" dirty="0" smtClean="0">
                <a:solidFill>
                  <a:schemeClr val="bg1"/>
                </a:solidFill>
              </a:rPr>
              <a:t> from each year.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Can you decide amongst </a:t>
            </a:r>
            <a:r>
              <a:rPr lang="en-US" sz="2400" dirty="0">
                <a:solidFill>
                  <a:schemeClr val="bg1"/>
                </a:solidFill>
              </a:rPr>
              <a:t>yourselves </a:t>
            </a:r>
            <a:r>
              <a:rPr lang="en-US" sz="2400" dirty="0" smtClean="0">
                <a:solidFill>
                  <a:schemeClr val="bg1"/>
                </a:solidFill>
              </a:rPr>
              <a:t>now who you would like to represent your class?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Your teacher will be collecting this information at the end of the break. Can you provide them with following information about your representatives please: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	• Name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	• ID number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	• Degree </a:t>
            </a:r>
            <a:r>
              <a:rPr lang="en-US" sz="2400" dirty="0" err="1" smtClean="0">
                <a:solidFill>
                  <a:schemeClr val="bg1"/>
                </a:solidFill>
              </a:rPr>
              <a:t>programme</a:t>
            </a:r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	 • </a:t>
            </a:r>
            <a:r>
              <a:rPr lang="en-US" sz="2400" dirty="0" smtClean="0">
                <a:solidFill>
                  <a:schemeClr val="bg1"/>
                </a:solidFill>
              </a:rPr>
              <a:t>Year of study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	• Email address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	• Gender </a:t>
            </a:r>
            <a:endParaRPr lang="en-US" sz="24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296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43250" y="857250"/>
            <a:ext cx="6858000" cy="5143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4000500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 smtClean="0">
                <a:solidFill>
                  <a:schemeClr val="bg1"/>
                </a:solidFill>
              </a:rPr>
              <a:t>Further Information</a:t>
            </a:r>
          </a:p>
          <a:p>
            <a:endParaRPr lang="en-GB" sz="2800" b="1" dirty="0">
              <a:solidFill>
                <a:schemeClr val="bg1"/>
              </a:solidFill>
            </a:endParaRPr>
          </a:p>
          <a:p>
            <a:r>
              <a:rPr lang="en-GB" sz="2800" dirty="0" smtClean="0">
                <a:solidFill>
                  <a:schemeClr val="bg1"/>
                </a:solidFill>
              </a:rPr>
              <a:t>Student Handbook</a:t>
            </a:r>
          </a:p>
          <a:p>
            <a:endParaRPr lang="en-GB" sz="2800" b="1" dirty="0">
              <a:solidFill>
                <a:schemeClr val="bg1"/>
              </a:solidFill>
            </a:endParaRPr>
          </a:p>
          <a:p>
            <a:r>
              <a:rPr lang="en-GB" sz="2800" dirty="0" smtClean="0">
                <a:solidFill>
                  <a:schemeClr val="bg1"/>
                </a:solidFill>
              </a:rPr>
              <a:t>LCF Noticeboard (outside SEB416)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r>
              <a:rPr lang="en-GB" sz="2800" dirty="0" smtClean="0">
                <a:solidFill>
                  <a:schemeClr val="bg1"/>
                </a:solidFill>
              </a:rPr>
              <a:t>Your staff departmental LCF representatives</a:t>
            </a:r>
          </a:p>
          <a:p>
            <a:endParaRPr lang="en-GB" sz="2800" b="1" dirty="0">
              <a:solidFill>
                <a:schemeClr val="bg1"/>
              </a:solidFill>
            </a:endParaRPr>
          </a:p>
          <a:p>
            <a:r>
              <a:rPr lang="en-GB" sz="2800" dirty="0" smtClean="0">
                <a:solidFill>
                  <a:schemeClr val="bg1"/>
                </a:solidFill>
              </a:rPr>
              <a:t>Contact: 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Student </a:t>
            </a:r>
            <a:r>
              <a:rPr lang="en-GB" dirty="0">
                <a:solidFill>
                  <a:schemeClr val="bg1"/>
                </a:solidFill>
              </a:rPr>
              <a:t>Union LCF </a:t>
            </a:r>
            <a:r>
              <a:rPr lang="en-GB" dirty="0" smtClean="0">
                <a:solidFill>
                  <a:schemeClr val="bg1"/>
                </a:solidFill>
              </a:rPr>
              <a:t>Coordinator: </a:t>
            </a:r>
          </a:p>
          <a:p>
            <a:r>
              <a:rPr lang="en-GB" dirty="0" err="1">
                <a:solidFill>
                  <a:schemeClr val="bg1"/>
                </a:solidFill>
              </a:rPr>
              <a:t>Manqi</a:t>
            </a:r>
            <a:r>
              <a:rPr lang="en-GB" dirty="0">
                <a:solidFill>
                  <a:schemeClr val="bg1"/>
                </a:solidFill>
              </a:rPr>
              <a:t> LIN (6516534) </a:t>
            </a:r>
            <a:r>
              <a:rPr lang="en-GB" dirty="0" smtClean="0">
                <a:solidFill>
                  <a:schemeClr val="bg1"/>
                </a:solidFill>
              </a:rPr>
              <a:t>zy16534@nottingham.edu.cn</a:t>
            </a:r>
            <a:endParaRPr lang="en-GB" dirty="0">
              <a:solidFill>
                <a:schemeClr val="bg1"/>
              </a:solidFill>
            </a:endParaRPr>
          </a:p>
          <a:p>
            <a:endParaRPr lang="en-GB" dirty="0" smtClean="0">
              <a:solidFill>
                <a:schemeClr val="bg1"/>
              </a:solidFill>
            </a:endParaRPr>
          </a:p>
          <a:p>
            <a:r>
              <a:rPr lang="en-GB" dirty="0" smtClean="0">
                <a:solidFill>
                  <a:schemeClr val="bg1"/>
                </a:solidFill>
              </a:rPr>
              <a:t>FoSE </a:t>
            </a:r>
            <a:r>
              <a:rPr lang="en-GB" dirty="0">
                <a:solidFill>
                  <a:schemeClr val="bg1"/>
                </a:solidFill>
              </a:rPr>
              <a:t>Staff LCF </a:t>
            </a:r>
            <a:r>
              <a:rPr lang="en-GB" dirty="0" smtClean="0">
                <a:solidFill>
                  <a:schemeClr val="bg1"/>
                </a:solidFill>
              </a:rPr>
              <a:t>Coordinator: </a:t>
            </a:r>
            <a:r>
              <a:rPr lang="en-GB" dirty="0">
                <a:solidFill>
                  <a:schemeClr val="bg1"/>
                </a:solidFill>
              </a:rPr>
              <a:t>	</a:t>
            </a:r>
            <a:endParaRPr lang="en-GB" dirty="0" smtClean="0">
              <a:solidFill>
                <a:schemeClr val="bg1"/>
              </a:solidFill>
            </a:endParaRPr>
          </a:p>
          <a:p>
            <a:r>
              <a:rPr lang="en-GB" dirty="0" smtClean="0">
                <a:solidFill>
                  <a:schemeClr val="bg1"/>
                </a:solidFill>
              </a:rPr>
              <a:t>Odette Paramor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(Odette.Paramor@nottingham.edu.cn)</a:t>
            </a:r>
            <a:endParaRPr lang="en-GB" dirty="0">
              <a:solidFill>
                <a:schemeClr val="bg1"/>
              </a:solidFill>
            </a:endParaRPr>
          </a:p>
          <a:p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641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343" y="0"/>
            <a:ext cx="455494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1520" y="116632"/>
            <a:ext cx="4176464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purposes of the LCF are to ensure </a:t>
            </a:r>
            <a:r>
              <a:rPr lang="en-US" sz="2800" dirty="0" smtClean="0">
                <a:solidFill>
                  <a:schemeClr val="bg1"/>
                </a:solidFill>
              </a:rPr>
              <a:t>:</a:t>
            </a:r>
          </a:p>
          <a:p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 • the </a:t>
            </a:r>
            <a:r>
              <a:rPr lang="en-US" sz="2800" b="1" u="sng" dirty="0">
                <a:solidFill>
                  <a:srgbClr val="FFFF00"/>
                </a:solidFill>
              </a:rPr>
              <a:t>views of </a:t>
            </a:r>
            <a:r>
              <a:rPr lang="en-US" sz="2800" b="1" u="sng" dirty="0" smtClean="0">
                <a:solidFill>
                  <a:srgbClr val="FFFF00"/>
                </a:solidFill>
              </a:rPr>
              <a:t>students </a:t>
            </a:r>
            <a:r>
              <a:rPr lang="en-US" sz="2800" dirty="0">
                <a:solidFill>
                  <a:schemeClr val="bg1"/>
                </a:solidFill>
              </a:rPr>
              <a:t>are given proper weight in the processes of course and module </a:t>
            </a:r>
            <a:r>
              <a:rPr lang="en-US" sz="2800" dirty="0" smtClean="0">
                <a:solidFill>
                  <a:schemeClr val="bg1"/>
                </a:solidFill>
              </a:rPr>
              <a:t>review</a:t>
            </a:r>
          </a:p>
          <a:p>
            <a:endParaRPr lang="en-US" sz="28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• to </a:t>
            </a:r>
            <a:r>
              <a:rPr lang="en-US" sz="2800" dirty="0">
                <a:solidFill>
                  <a:schemeClr val="bg1"/>
                </a:solidFill>
              </a:rPr>
              <a:t>ensure that the </a:t>
            </a:r>
            <a:r>
              <a:rPr lang="en-US" sz="2800" b="1" u="sng" dirty="0">
                <a:solidFill>
                  <a:srgbClr val="FFFF00"/>
                </a:solidFill>
              </a:rPr>
              <a:t>concerns of students </a:t>
            </a:r>
            <a:r>
              <a:rPr lang="en-US" sz="2800" dirty="0">
                <a:solidFill>
                  <a:schemeClr val="bg1"/>
                </a:solidFill>
              </a:rPr>
              <a:t>about their courses of study are represented to the academic staff throughout the academic year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1520" y="6417805"/>
            <a:ext cx="4339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 smtClean="0">
                <a:solidFill>
                  <a:schemeClr val="bg1"/>
                </a:solidFill>
              </a:rPr>
              <a:t>University of Nottingham Quality Manual</a:t>
            </a:r>
            <a:endParaRPr lang="en-GB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86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9552" y="304003"/>
            <a:ext cx="5011198" cy="830997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FFFF00"/>
                </a:solidFill>
              </a:rPr>
              <a:t>Student LCF representatives</a:t>
            </a:r>
            <a:r>
              <a:rPr lang="en-GB" sz="2400" dirty="0" smtClean="0">
                <a:solidFill>
                  <a:schemeClr val="bg1"/>
                </a:solidFill>
              </a:rPr>
              <a:t> consult their student colleagues 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9552" y="1700808"/>
            <a:ext cx="5011198" cy="830997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rgbClr val="FFFF00"/>
                </a:solidFill>
              </a:rPr>
              <a:t>Student LCF representatives</a:t>
            </a:r>
            <a:r>
              <a:rPr lang="en-GB" sz="2400" dirty="0" smtClean="0">
                <a:solidFill>
                  <a:schemeClr val="bg1"/>
                </a:solidFill>
              </a:rPr>
              <a:t> send a list of issues to the LCF administrator 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2996952"/>
            <a:ext cx="5011198" cy="830997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LCF Meeting </a:t>
            </a:r>
          </a:p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(staff &amp; </a:t>
            </a:r>
            <a:r>
              <a:rPr lang="en-GB" sz="2400" dirty="0" smtClean="0">
                <a:solidFill>
                  <a:srgbClr val="FFFF00"/>
                </a:solidFill>
              </a:rPr>
              <a:t>student</a:t>
            </a:r>
            <a:r>
              <a:rPr lang="en-GB" sz="2400" dirty="0" smtClean="0">
                <a:solidFill>
                  <a:schemeClr val="bg1"/>
                </a:solidFill>
              </a:rPr>
              <a:t> representatives)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87577" y="1025441"/>
            <a:ext cx="2770821" cy="1323439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chemeClr val="bg1"/>
                </a:solidFill>
              </a:rPr>
              <a:t>LCF administrator compiles the list and sends it to the LCF staff representatives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4437112"/>
            <a:ext cx="7704856" cy="830997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Action points and minutes of the LCF Meeting are agreed amongst the LCF staff and </a:t>
            </a:r>
            <a:r>
              <a:rPr lang="en-GB" sz="2400" dirty="0" smtClean="0">
                <a:solidFill>
                  <a:srgbClr val="FFFF00"/>
                </a:solidFill>
              </a:rPr>
              <a:t>student </a:t>
            </a:r>
            <a:r>
              <a:rPr lang="en-GB" sz="2400" dirty="0" smtClean="0">
                <a:solidFill>
                  <a:schemeClr val="bg1"/>
                </a:solidFill>
              </a:rPr>
              <a:t>representatives</a:t>
            </a:r>
          </a:p>
        </p:txBody>
      </p:sp>
      <p:sp>
        <p:nvSpPr>
          <p:cNvPr id="7" name="Rectangle 6"/>
          <p:cNvSpPr/>
          <p:nvPr/>
        </p:nvSpPr>
        <p:spPr>
          <a:xfrm>
            <a:off x="539552" y="5805264"/>
            <a:ext cx="8496944" cy="830997"/>
          </a:xfrm>
          <a:prstGeom prst="rect">
            <a:avLst/>
          </a:prstGeom>
          <a:ln w="41275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The LCF minutes are emailed to all staff and students. Action points are addressed and reviewed at the next meeting.  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3011" y="188639"/>
            <a:ext cx="3851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i="1" dirty="0" smtClean="0">
                <a:solidFill>
                  <a:schemeClr val="bg1"/>
                </a:solidFill>
              </a:rPr>
              <a:t>The LCF Process</a:t>
            </a:r>
            <a:endParaRPr lang="en-GB" sz="3600" b="1" i="1" dirty="0">
              <a:solidFill>
                <a:schemeClr val="bg1"/>
              </a:solidFill>
            </a:endParaRPr>
          </a:p>
        </p:txBody>
      </p:sp>
      <p:sp>
        <p:nvSpPr>
          <p:cNvPr id="11" name="Down Arrow 10"/>
          <p:cNvSpPr/>
          <p:nvPr/>
        </p:nvSpPr>
        <p:spPr>
          <a:xfrm>
            <a:off x="2901135" y="1240978"/>
            <a:ext cx="288032" cy="366430"/>
          </a:xfrm>
          <a:prstGeom prst="downArrow">
            <a:avLst>
              <a:gd name="adj1" fmla="val 50000"/>
              <a:gd name="adj2" fmla="val 5311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Down Arrow 12"/>
          <p:cNvSpPr/>
          <p:nvPr/>
        </p:nvSpPr>
        <p:spPr>
          <a:xfrm>
            <a:off x="2901135" y="3933056"/>
            <a:ext cx="288032" cy="366430"/>
          </a:xfrm>
          <a:prstGeom prst="downArrow">
            <a:avLst>
              <a:gd name="adj1" fmla="val 50000"/>
              <a:gd name="adj2" fmla="val 5311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Down Arrow 13"/>
          <p:cNvSpPr/>
          <p:nvPr/>
        </p:nvSpPr>
        <p:spPr>
          <a:xfrm>
            <a:off x="2890483" y="5373216"/>
            <a:ext cx="288032" cy="366430"/>
          </a:xfrm>
          <a:prstGeom prst="downArrow">
            <a:avLst>
              <a:gd name="adj1" fmla="val 50000"/>
              <a:gd name="adj2" fmla="val 5311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Down Arrow 14"/>
          <p:cNvSpPr/>
          <p:nvPr/>
        </p:nvSpPr>
        <p:spPr>
          <a:xfrm rot="16200000">
            <a:off x="5702859" y="2021649"/>
            <a:ext cx="288032" cy="366430"/>
          </a:xfrm>
          <a:prstGeom prst="downArrow">
            <a:avLst>
              <a:gd name="adj1" fmla="val 50000"/>
              <a:gd name="adj2" fmla="val 5311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Down Arrow 15"/>
          <p:cNvSpPr/>
          <p:nvPr/>
        </p:nvSpPr>
        <p:spPr>
          <a:xfrm rot="5400000">
            <a:off x="5669832" y="3191201"/>
            <a:ext cx="288032" cy="366430"/>
          </a:xfrm>
          <a:prstGeom prst="downArrow">
            <a:avLst>
              <a:gd name="adj1" fmla="val 50000"/>
              <a:gd name="adj2" fmla="val 5311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6156177" y="2897649"/>
            <a:ext cx="2702222" cy="1323439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chemeClr val="bg1"/>
                </a:solidFill>
              </a:rPr>
              <a:t>LCF staff representatives contact the relevant members of staff for comments 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7328971" y="2458439"/>
            <a:ext cx="288032" cy="366430"/>
          </a:xfrm>
          <a:prstGeom prst="downArrow">
            <a:avLst>
              <a:gd name="adj1" fmla="val 50000"/>
              <a:gd name="adj2" fmla="val 5311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544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5536" y="404664"/>
            <a:ext cx="5184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 smtClean="0">
                <a:solidFill>
                  <a:schemeClr val="bg1"/>
                </a:solidFill>
              </a:rPr>
              <a:t>Members of the CS LCF</a:t>
            </a:r>
            <a:endParaRPr lang="en-GB" sz="36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188640"/>
            <a:ext cx="2185115" cy="917153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19633"/>
              </p:ext>
            </p:extLst>
          </p:nvPr>
        </p:nvGraphicFramePr>
        <p:xfrm>
          <a:off x="192251" y="1105793"/>
          <a:ext cx="8786405" cy="47709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40360"/>
                <a:gridCol w="2260659"/>
                <a:gridCol w="3285386"/>
              </a:tblGrid>
              <a:tr h="76845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GB" sz="24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Programme</a:t>
                      </a:r>
                      <a:r>
                        <a:rPr lang="en-GB" sz="2400" b="1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Title</a:t>
                      </a:r>
                      <a:endParaRPr lang="en-GB" sz="1800" b="1" dirty="0">
                        <a:solidFill>
                          <a:schemeClr val="bg1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400" b="1" dirty="0" smtClean="0">
                          <a:solidFill>
                            <a:schemeClr val="bg1"/>
                          </a:solidFill>
                          <a:effectLst/>
                        </a:rPr>
                        <a:t>Staff Representatives</a:t>
                      </a:r>
                      <a:endParaRPr lang="en-GB" sz="1600" b="1" dirty="0">
                        <a:solidFill>
                          <a:schemeClr val="bg1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400" b="1" dirty="0" smtClean="0">
                          <a:solidFill>
                            <a:schemeClr val="bg1"/>
                          </a:solidFill>
                          <a:effectLst/>
                        </a:rPr>
                        <a:t>Student Representatives</a:t>
                      </a:r>
                      <a:endParaRPr lang="en-GB" sz="1600" b="1" dirty="0">
                        <a:solidFill>
                          <a:schemeClr val="bg1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</a:tr>
              <a:tr h="60543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 smtClean="0">
                          <a:solidFill>
                            <a:schemeClr val="bg1"/>
                          </a:solidFill>
                          <a:effectLst/>
                        </a:rPr>
                        <a:t>BSc Computer Science</a:t>
                      </a:r>
                      <a:endParaRPr lang="en-GB" sz="2400" dirty="0">
                        <a:solidFill>
                          <a:schemeClr val="bg1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 rowSpan="5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400" dirty="0" smtClean="0">
                          <a:solidFill>
                            <a:schemeClr val="bg1"/>
                          </a:solidFill>
                          <a:effectLst/>
                        </a:rPr>
                        <a:t>Paul Dempster	</a:t>
                      </a:r>
                    </a:p>
                  </a:txBody>
                  <a:tcPr marL="32878" marR="32878" marT="0" marB="0" anchor="ctr"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i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Y2</a:t>
                      </a:r>
                      <a:r>
                        <a:rPr lang="es-ES" sz="1400" b="0" i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(2+2 /</a:t>
                      </a:r>
                      <a:r>
                        <a:rPr lang="es-ES" sz="1400" b="0" i="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1+2)   x2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i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Y2</a:t>
                      </a:r>
                      <a:r>
                        <a:rPr lang="es-ES" sz="1400" b="0" i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(4+0 / 3+0)   x2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i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Y3</a:t>
                      </a:r>
                      <a:r>
                        <a:rPr lang="es-ES" sz="1400" b="0" i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(4+0 / 3+0)</a:t>
                      </a:r>
                      <a:r>
                        <a:rPr lang="es-ES" sz="1400" b="0" i="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  x2</a:t>
                      </a:r>
                      <a:endParaRPr lang="es-ES" sz="1400" b="0" i="0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SimSun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i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Y4</a:t>
                      </a:r>
                      <a:r>
                        <a:rPr lang="es-ES" sz="1400" b="0" i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(4+0 / 3+0)  x2</a:t>
                      </a:r>
                    </a:p>
                  </a:txBody>
                  <a:tcPr marL="32878" marR="32878" marT="0" marB="0" anchor="ctr">
                    <a:noFill/>
                  </a:tcPr>
                </a:tc>
              </a:tr>
              <a:tr h="304647">
                <a:tc row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GB" sz="2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BSc Computer Science and Management</a:t>
                      </a:r>
                      <a:endParaRPr lang="en-GB" sz="2400" dirty="0">
                        <a:solidFill>
                          <a:schemeClr val="bg1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910082">
                <a:tc v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GB" sz="2400" dirty="0">
                        <a:solidFill>
                          <a:schemeClr val="bg1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 v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GB" sz="24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Y2</a:t>
                      </a:r>
                      <a:r>
                        <a:rPr lang="es-ES" sz="1400" b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(2+2 /</a:t>
                      </a:r>
                      <a:r>
                        <a:rPr lang="es-ES" sz="1400" b="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1+2)   x2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Y2</a:t>
                      </a:r>
                      <a:r>
                        <a:rPr lang="es-ES" sz="1400" b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(4+0 / 3+0)   x2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Y3</a:t>
                      </a:r>
                      <a:r>
                        <a:rPr lang="es-ES" sz="1400" b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(4+0 / 3+0)</a:t>
                      </a:r>
                      <a:r>
                        <a:rPr lang="es-ES" sz="1400" b="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  x2</a:t>
                      </a:r>
                      <a:endParaRPr lang="es-ES" sz="1400" b="0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SimSun"/>
                        <a:cs typeface="Times New Roman"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Y4</a:t>
                      </a:r>
                      <a:r>
                        <a:rPr lang="es-ES" sz="1400" b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(4+0 / 3+0)  x2</a:t>
                      </a:r>
                      <a:endParaRPr lang="en-GB" sz="1100" b="1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</a:tr>
              <a:tr h="91008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GB" sz="2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BSc Computer Science with Artificial Intelligence</a:t>
                      </a:r>
                      <a:endParaRPr lang="en-GB" sz="2400" dirty="0">
                        <a:solidFill>
                          <a:schemeClr val="bg1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GB" sz="2400" dirty="0" smtClean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Y2</a:t>
                      </a:r>
                      <a:r>
                        <a:rPr lang="es-ES" sz="1400" b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(2+2 /</a:t>
                      </a:r>
                      <a:r>
                        <a:rPr lang="es-ES" sz="1400" b="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1+2)   </a:t>
                      </a:r>
                      <a:r>
                        <a:rPr lang="es-ES" sz="1400" b="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x2</a:t>
                      </a:r>
                      <a:endParaRPr lang="es-ES" sz="1400" b="0" baseline="0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</a:tr>
              <a:tr h="105675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GB" sz="240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BSc Software Engineering</a:t>
                      </a:r>
                      <a:endParaRPr lang="en-GB" sz="2400" dirty="0">
                        <a:solidFill>
                          <a:schemeClr val="bg1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GB" sz="2400" dirty="0" smtClean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4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Y2</a:t>
                      </a:r>
                      <a:r>
                        <a:rPr lang="es-ES" sz="1400" b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(2+2 /</a:t>
                      </a:r>
                      <a:r>
                        <a:rPr lang="es-ES" sz="1400" b="0" baseline="0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 1+2</a:t>
                      </a:r>
                      <a:r>
                        <a:rPr lang="es-ES" sz="1400" b="0" baseline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)   </a:t>
                      </a:r>
                      <a:r>
                        <a:rPr lang="es-ES" sz="1400" b="0" baseline="0" smtClean="0">
                          <a:solidFill>
                            <a:schemeClr val="bg1"/>
                          </a:solidFill>
                          <a:effectLst/>
                          <a:latin typeface="+mn-lt"/>
                          <a:ea typeface="SimSun"/>
                          <a:cs typeface="Times New Roman"/>
                        </a:rPr>
                        <a:t>x2</a:t>
                      </a:r>
                      <a:endParaRPr lang="es-ES" sz="1400" b="0" baseline="0" dirty="0" smtClean="0">
                        <a:solidFill>
                          <a:schemeClr val="bg1"/>
                        </a:solidFill>
                        <a:effectLst/>
                        <a:latin typeface="+mn-lt"/>
                        <a:ea typeface="SimSun"/>
                        <a:cs typeface="Times New Roman"/>
                      </a:endParaRPr>
                    </a:p>
                  </a:txBody>
                  <a:tcPr marL="32878" marR="32878" marT="0" marB="0" anchor="ctr">
                    <a:noFill/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0992" y="6131022"/>
            <a:ext cx="9073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bg1"/>
                </a:solidFill>
              </a:rPr>
              <a:t>Plus the LCF </a:t>
            </a:r>
            <a:r>
              <a:rPr lang="en-GB" sz="2400" dirty="0">
                <a:solidFill>
                  <a:schemeClr val="bg1"/>
                </a:solidFill>
              </a:rPr>
              <a:t>Administrator </a:t>
            </a:r>
            <a:r>
              <a:rPr lang="en-GB" sz="2400" dirty="0" smtClean="0">
                <a:solidFill>
                  <a:schemeClr val="bg1"/>
                </a:solidFill>
              </a:rPr>
              <a:t>Ms Kelly Fu (Kelly.Fu@nottingham.edu.cn</a:t>
            </a:r>
            <a:r>
              <a:rPr lang="en-GB" sz="2400" dirty="0">
                <a:solidFill>
                  <a:schemeClr val="bg1"/>
                </a:solidFill>
              </a:rPr>
              <a:t>) </a:t>
            </a:r>
          </a:p>
          <a:p>
            <a:endParaRPr lang="en-GB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50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076056" y="206009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chemeClr val="bg1"/>
                </a:solidFill>
              </a:rPr>
              <a:t>Student LCF Representatives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60749" y="1556792"/>
            <a:ext cx="449999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bg1"/>
                </a:solidFill>
              </a:rPr>
              <a:t>• You will be given 10 minutes at the end of this presentation to </a:t>
            </a:r>
            <a:r>
              <a:rPr lang="en-GB" sz="2400" b="1" u="sng" dirty="0" smtClean="0">
                <a:solidFill>
                  <a:schemeClr val="bg1"/>
                </a:solidFill>
              </a:rPr>
              <a:t>decide amongst yourselves </a:t>
            </a:r>
            <a:r>
              <a:rPr lang="en-GB" sz="2400" dirty="0" smtClean="0">
                <a:solidFill>
                  <a:schemeClr val="bg1"/>
                </a:solidFill>
              </a:rPr>
              <a:t>who will be the LCF representative(s) for your degree programme for your year. Up to two representatives per year and </a:t>
            </a:r>
            <a:r>
              <a:rPr lang="en-GB" sz="2400" dirty="0">
                <a:solidFill>
                  <a:schemeClr val="bg1"/>
                </a:solidFill>
              </a:rPr>
              <a:t>per </a:t>
            </a:r>
            <a:r>
              <a:rPr lang="en-GB" sz="2400" dirty="0" smtClean="0">
                <a:solidFill>
                  <a:schemeClr val="bg1"/>
                </a:solidFill>
              </a:rPr>
              <a:t>programme are allowed.  </a:t>
            </a:r>
          </a:p>
          <a:p>
            <a:endParaRPr lang="en-GB" sz="2400" dirty="0" smtClean="0">
              <a:solidFill>
                <a:schemeClr val="bg1"/>
              </a:solidFill>
            </a:endParaRPr>
          </a:p>
          <a:p>
            <a:r>
              <a:rPr lang="en-GB" sz="2400" dirty="0" smtClean="0">
                <a:solidFill>
                  <a:schemeClr val="bg1"/>
                </a:solidFill>
              </a:rPr>
              <a:t>• Please give the name, student number and email address of your LCF representative(s) to your teacher at the end of this lecture.</a:t>
            </a:r>
            <a:endParaRPr lang="en-GB" sz="24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6" r="7974"/>
          <a:stretch/>
        </p:blipFill>
        <p:spPr>
          <a:xfrm>
            <a:off x="0" y="0"/>
            <a:ext cx="4428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9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1901" y="260648"/>
            <a:ext cx="3888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chemeClr val="bg1"/>
                </a:solidFill>
              </a:rPr>
              <a:t>Student Union Education Network 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9512" y="1844824"/>
            <a:ext cx="420814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bg1"/>
                </a:solidFill>
              </a:rPr>
              <a:t>The Education Network will provide training to all student LCF representatives </a:t>
            </a:r>
          </a:p>
          <a:p>
            <a:endParaRPr lang="en-GB" sz="24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solidFill>
                  <a:schemeClr val="bg1"/>
                </a:solidFill>
              </a:rPr>
              <a:t>h</a:t>
            </a:r>
            <a:r>
              <a:rPr lang="en-GB" sz="2400" dirty="0" smtClean="0">
                <a:solidFill>
                  <a:schemeClr val="bg1"/>
                </a:solidFill>
              </a:rPr>
              <a:t>ow to deal with issues and complaints professionally</a:t>
            </a:r>
          </a:p>
          <a:p>
            <a:pPr marL="342900" indent="-342900">
              <a:buFontTx/>
              <a:buChar char="-"/>
            </a:pPr>
            <a:endParaRPr lang="en-GB" sz="24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solidFill>
                  <a:schemeClr val="bg1"/>
                </a:solidFill>
              </a:rPr>
              <a:t>h</a:t>
            </a:r>
            <a:r>
              <a:rPr lang="en-GB" sz="2400" dirty="0" smtClean="0">
                <a:solidFill>
                  <a:schemeClr val="bg1"/>
                </a:solidFill>
              </a:rPr>
              <a:t>ow to report the issues to the LCF clearly and concisely</a:t>
            </a:r>
          </a:p>
          <a:p>
            <a:r>
              <a:rPr lang="en-GB" sz="2400" dirty="0" smtClean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FontTx/>
              <a:buChar char="-"/>
            </a:pP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1493" y="5491976"/>
            <a:ext cx="40888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chemeClr val="bg1"/>
                </a:solidFill>
              </a:rPr>
              <a:t>Training</a:t>
            </a:r>
            <a:r>
              <a:rPr lang="en-GB" sz="2400" dirty="0" smtClean="0">
                <a:solidFill>
                  <a:schemeClr val="bg1"/>
                </a:solidFill>
              </a:rPr>
              <a:t> </a:t>
            </a:r>
            <a:r>
              <a:rPr lang="en-GB" dirty="0" smtClean="0">
                <a:solidFill>
                  <a:schemeClr val="bg1"/>
                </a:solidFill>
              </a:rPr>
              <a:t>(exact dates to be confirmed): </a:t>
            </a:r>
          </a:p>
          <a:p>
            <a:r>
              <a:rPr lang="en-GB" sz="2000" dirty="0" smtClean="0">
                <a:solidFill>
                  <a:schemeClr val="bg1"/>
                </a:solidFill>
              </a:rPr>
              <a:t>7-9 October 2015</a:t>
            </a:r>
          </a:p>
          <a:p>
            <a:r>
              <a:rPr lang="en-GB" sz="2000" dirty="0" smtClean="0">
                <a:solidFill>
                  <a:schemeClr val="bg1"/>
                </a:solidFill>
              </a:rPr>
              <a:t>22-26 February 2016 </a:t>
            </a:r>
            <a:endParaRPr lang="en-GB" sz="2000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6" r="578"/>
          <a:stretch/>
        </p:blipFill>
        <p:spPr>
          <a:xfrm>
            <a:off x="4340333" y="1869"/>
            <a:ext cx="48259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1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44008" y="2060848"/>
            <a:ext cx="45903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bg1"/>
                </a:solidFill>
              </a:rPr>
              <a:t>An LCF NAA module will run for the first time this year.  It will only be available to LCF representatives.</a:t>
            </a:r>
          </a:p>
          <a:p>
            <a:endParaRPr lang="en-GB" sz="2400" dirty="0" smtClean="0">
              <a:solidFill>
                <a:schemeClr val="bg1"/>
              </a:solidFill>
            </a:endParaRPr>
          </a:p>
          <a:p>
            <a:r>
              <a:rPr lang="en-GB" sz="2400" dirty="0" smtClean="0">
                <a:solidFill>
                  <a:schemeClr val="bg1"/>
                </a:solidFill>
              </a:rPr>
              <a:t>It aims to </a:t>
            </a:r>
            <a:r>
              <a:rPr lang="en-GB" sz="2400" dirty="0">
                <a:solidFill>
                  <a:schemeClr val="bg1"/>
                </a:solidFill>
              </a:rPr>
              <a:t>provide an opportunity for students to develop a broad range of transferable skills and </a:t>
            </a:r>
            <a:r>
              <a:rPr lang="en-GB" sz="2400" dirty="0" smtClean="0">
                <a:solidFill>
                  <a:schemeClr val="bg1"/>
                </a:solidFill>
              </a:rPr>
              <a:t>learn how to </a:t>
            </a:r>
            <a:r>
              <a:rPr lang="en-GB" sz="2400" dirty="0">
                <a:solidFill>
                  <a:schemeClr val="bg1"/>
                </a:solidFill>
              </a:rPr>
              <a:t>work in partnership with other students and academic staff.</a:t>
            </a:r>
            <a:endParaRPr lang="en-GB" sz="2400" dirty="0" smtClean="0">
              <a:solidFill>
                <a:schemeClr val="bg1"/>
              </a:solidFill>
            </a:endParaRPr>
          </a:p>
          <a:p>
            <a:endParaRPr lang="en-GB" sz="24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6843" y="188640"/>
            <a:ext cx="44999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chemeClr val="bg1"/>
                </a:solidFill>
              </a:rPr>
              <a:t>LCF Nottingham Advantage Award </a:t>
            </a:r>
            <a:br>
              <a:rPr lang="en-GB" sz="3600" b="1" dirty="0" smtClean="0">
                <a:solidFill>
                  <a:schemeClr val="bg1"/>
                </a:solidFill>
              </a:rPr>
            </a:br>
            <a:r>
              <a:rPr lang="en-GB" sz="3600" b="1" dirty="0" smtClean="0">
                <a:solidFill>
                  <a:schemeClr val="bg1"/>
                </a:solidFill>
              </a:rPr>
              <a:t>(NAA) Module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90285" y="5930696"/>
            <a:ext cx="309634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bg1"/>
                </a:solidFill>
              </a:rPr>
              <a:t>Sign up at the NAA </a:t>
            </a:r>
            <a:r>
              <a:rPr lang="en-GB" sz="2400" dirty="0">
                <a:solidFill>
                  <a:schemeClr val="bg1"/>
                </a:solidFill>
              </a:rPr>
              <a:t>Fair </a:t>
            </a:r>
            <a:r>
              <a:rPr lang="en-GB" dirty="0" smtClean="0">
                <a:solidFill>
                  <a:schemeClr val="bg1"/>
                </a:solidFill>
              </a:rPr>
              <a:t>(Wednesday </a:t>
            </a:r>
            <a:r>
              <a:rPr lang="en-GB" dirty="0">
                <a:solidFill>
                  <a:schemeClr val="bg1"/>
                </a:solidFill>
              </a:rPr>
              <a:t>16th September </a:t>
            </a:r>
            <a:r>
              <a:rPr lang="en-GB" dirty="0" smtClean="0">
                <a:solidFill>
                  <a:schemeClr val="bg1"/>
                </a:solidFill>
              </a:rPr>
              <a:t>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003197" y="6002704"/>
            <a:ext cx="648072" cy="43204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68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0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27584" y="44624"/>
            <a:ext cx="7560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schemeClr val="bg1"/>
                </a:solidFill>
              </a:rPr>
              <a:t>Responsibilities of the </a:t>
            </a:r>
            <a:br>
              <a:rPr lang="en-GB" sz="3600" b="1" dirty="0" smtClean="0">
                <a:solidFill>
                  <a:schemeClr val="bg1"/>
                </a:solidFill>
              </a:rPr>
            </a:br>
            <a:r>
              <a:rPr lang="en-GB" sz="3600" b="1" dirty="0" smtClean="0">
                <a:solidFill>
                  <a:schemeClr val="bg1"/>
                </a:solidFill>
              </a:rPr>
              <a:t>Student LCF Representatives </a:t>
            </a:r>
            <a:endParaRPr lang="en-GB" sz="36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1520" y="5930116"/>
            <a:ext cx="80291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</a:rPr>
              <a:t>• To ensure a fair, open and transparent LCF process. 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4914" y="1412776"/>
            <a:ext cx="8640960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</a:rPr>
              <a:t>• To liaise with all students within their year and degree programme to ensure that any issues that students wish to raise are placed on the agenda. </a:t>
            </a:r>
          </a:p>
          <a:p>
            <a:endParaRPr lang="en-GB" sz="2000" dirty="0" smtClean="0">
              <a:solidFill>
                <a:schemeClr val="bg1"/>
              </a:solidFill>
            </a:endParaRPr>
          </a:p>
          <a:p>
            <a:r>
              <a:rPr lang="en-GB" sz="2000" dirty="0" smtClean="0">
                <a:solidFill>
                  <a:schemeClr val="bg1"/>
                </a:solidFill>
              </a:rPr>
              <a:t>This can be done via email, online survey, questionnaires or if preferred, permission may be sought through the LCF staff representative to hold a short student consultation session during a lecture. Staff will not be present during these consultations. </a:t>
            </a:r>
            <a:endParaRPr lang="en-GB" sz="20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1520" y="4448996"/>
            <a:ext cx="86409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chemeClr val="bg1"/>
                </a:solidFill>
              </a:rPr>
              <a:t>• To ensure that the views of students are presented </a:t>
            </a:r>
            <a:r>
              <a:rPr lang="en-GB" sz="2800" u="sng" dirty="0" smtClean="0">
                <a:solidFill>
                  <a:schemeClr val="bg1"/>
                </a:solidFill>
              </a:rPr>
              <a:t>fairly</a:t>
            </a:r>
            <a:r>
              <a:rPr lang="en-GB" sz="2800" dirty="0" smtClean="0">
                <a:solidFill>
                  <a:schemeClr val="bg1"/>
                </a:solidFill>
              </a:rPr>
              <a:t> and </a:t>
            </a:r>
            <a:r>
              <a:rPr lang="en-GB" sz="2800" u="sng" dirty="0" smtClean="0">
                <a:solidFill>
                  <a:schemeClr val="bg1"/>
                </a:solidFill>
              </a:rPr>
              <a:t>anonymously</a:t>
            </a:r>
            <a:r>
              <a:rPr lang="en-GB" sz="2800" dirty="0" smtClean="0">
                <a:solidFill>
                  <a:schemeClr val="bg1"/>
                </a:solidFill>
              </a:rPr>
              <a:t> at LCF meetings.</a:t>
            </a:r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17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16632"/>
            <a:ext cx="48166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 smtClean="0">
                <a:solidFill>
                  <a:schemeClr val="bg1"/>
                </a:solidFill>
              </a:rPr>
              <a:t>Benefits of being the  </a:t>
            </a:r>
            <a:br>
              <a:rPr lang="en-GB" sz="3200" b="1" dirty="0" smtClean="0">
                <a:solidFill>
                  <a:schemeClr val="bg1"/>
                </a:solidFill>
              </a:rPr>
            </a:br>
            <a:r>
              <a:rPr lang="en-GB" sz="3200" b="1" dirty="0" smtClean="0">
                <a:solidFill>
                  <a:schemeClr val="bg1"/>
                </a:solidFill>
              </a:rPr>
              <a:t>Student LCF Representative </a:t>
            </a:r>
            <a:endParaRPr lang="en-GB" sz="3200" b="1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1582" y="1412776"/>
            <a:ext cx="4554434" cy="5247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100" dirty="0" smtClean="0">
                <a:solidFill>
                  <a:schemeClr val="bg1"/>
                </a:solidFill>
              </a:rPr>
              <a:t>• Excellent experience</a:t>
            </a:r>
          </a:p>
          <a:p>
            <a:endParaRPr lang="en-GB" sz="2100" dirty="0">
              <a:solidFill>
                <a:schemeClr val="bg1"/>
              </a:solidFill>
            </a:endParaRPr>
          </a:p>
          <a:p>
            <a:r>
              <a:rPr lang="en-GB" sz="2100" dirty="0">
                <a:solidFill>
                  <a:schemeClr val="bg1"/>
                </a:solidFill>
              </a:rPr>
              <a:t>• </a:t>
            </a:r>
            <a:r>
              <a:rPr lang="en-GB" sz="2100" dirty="0" smtClean="0">
                <a:solidFill>
                  <a:schemeClr val="bg1"/>
                </a:solidFill>
              </a:rPr>
              <a:t>Evidence that you are a trusted and responsible individual</a:t>
            </a:r>
          </a:p>
          <a:p>
            <a:endParaRPr lang="en-GB" sz="2100" dirty="0">
              <a:solidFill>
                <a:schemeClr val="bg1"/>
              </a:solidFill>
            </a:endParaRPr>
          </a:p>
          <a:p>
            <a:r>
              <a:rPr lang="en-GB" sz="2100" dirty="0" smtClean="0">
                <a:solidFill>
                  <a:schemeClr val="bg1"/>
                </a:solidFill>
              </a:rPr>
              <a:t> • Award certificate </a:t>
            </a:r>
          </a:p>
          <a:p>
            <a:endParaRPr lang="en-GB" sz="2100" dirty="0" smtClean="0">
              <a:solidFill>
                <a:schemeClr val="bg1"/>
              </a:solidFill>
            </a:endParaRPr>
          </a:p>
          <a:p>
            <a:r>
              <a:rPr lang="en-GB" sz="2100" dirty="0">
                <a:solidFill>
                  <a:schemeClr val="bg1"/>
                </a:solidFill>
              </a:rPr>
              <a:t>• </a:t>
            </a:r>
            <a:r>
              <a:rPr lang="en-GB" sz="2100" dirty="0" smtClean="0">
                <a:solidFill>
                  <a:schemeClr val="bg1"/>
                </a:solidFill>
              </a:rPr>
              <a:t>Support the improvement of academic </a:t>
            </a:r>
            <a:r>
              <a:rPr lang="en-GB" sz="2100" dirty="0">
                <a:solidFill>
                  <a:schemeClr val="bg1"/>
                </a:solidFill>
              </a:rPr>
              <a:t>teaching and learning </a:t>
            </a:r>
            <a:r>
              <a:rPr lang="en-GB" sz="2100" dirty="0" smtClean="0">
                <a:solidFill>
                  <a:schemeClr val="bg1"/>
                </a:solidFill>
              </a:rPr>
              <a:t>at UNNC</a:t>
            </a:r>
          </a:p>
          <a:p>
            <a:endParaRPr lang="en-GB" sz="2100" dirty="0">
              <a:solidFill>
                <a:schemeClr val="bg1"/>
              </a:solidFill>
            </a:endParaRPr>
          </a:p>
          <a:p>
            <a:r>
              <a:rPr lang="en-GB" sz="2100" dirty="0">
                <a:solidFill>
                  <a:schemeClr val="bg1"/>
                </a:solidFill>
              </a:rPr>
              <a:t>• </a:t>
            </a:r>
            <a:r>
              <a:rPr lang="en-GB" sz="2100" dirty="0" smtClean="0">
                <a:solidFill>
                  <a:schemeClr val="bg1"/>
                </a:solidFill>
              </a:rPr>
              <a:t>Learn </a:t>
            </a:r>
            <a:r>
              <a:rPr lang="en-GB" sz="2100" dirty="0">
                <a:solidFill>
                  <a:schemeClr val="bg1"/>
                </a:solidFill>
              </a:rPr>
              <a:t>how to communicate </a:t>
            </a:r>
            <a:r>
              <a:rPr lang="en-GB" sz="2100" dirty="0" smtClean="0">
                <a:solidFill>
                  <a:schemeClr val="bg1"/>
                </a:solidFill>
              </a:rPr>
              <a:t>effectively with </a:t>
            </a:r>
            <a:r>
              <a:rPr lang="en-GB" sz="2100" dirty="0">
                <a:solidFill>
                  <a:schemeClr val="bg1"/>
                </a:solidFill>
              </a:rPr>
              <a:t>tutors and </a:t>
            </a:r>
            <a:r>
              <a:rPr lang="en-GB" sz="2100" dirty="0" smtClean="0">
                <a:solidFill>
                  <a:schemeClr val="bg1"/>
                </a:solidFill>
              </a:rPr>
              <a:t>students</a:t>
            </a:r>
          </a:p>
          <a:p>
            <a:endParaRPr lang="en-GB" sz="2100" dirty="0" smtClean="0">
              <a:solidFill>
                <a:schemeClr val="bg1"/>
              </a:solidFill>
            </a:endParaRPr>
          </a:p>
          <a:p>
            <a:r>
              <a:rPr lang="en-GB" sz="2100" dirty="0">
                <a:solidFill>
                  <a:schemeClr val="bg1"/>
                </a:solidFill>
              </a:rPr>
              <a:t>• </a:t>
            </a:r>
            <a:r>
              <a:rPr lang="en-GB" sz="2100" dirty="0" smtClean="0">
                <a:solidFill>
                  <a:schemeClr val="bg1"/>
                </a:solidFill>
              </a:rPr>
              <a:t>Opportunity to obtain an NAA</a:t>
            </a:r>
            <a:endParaRPr lang="en-GB" sz="2100" dirty="0">
              <a:solidFill>
                <a:schemeClr val="bg1"/>
              </a:solidFill>
            </a:endParaRPr>
          </a:p>
          <a:p>
            <a:endParaRPr lang="en-GB" sz="2000" dirty="0" smtClean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67" r="882"/>
          <a:stretch/>
        </p:blipFill>
        <p:spPr>
          <a:xfrm>
            <a:off x="4816696" y="0"/>
            <a:ext cx="43389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67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775</Words>
  <Application>Microsoft Office PowerPoint</Application>
  <PresentationFormat>On-screen Show (4:3)</PresentationFormat>
  <Paragraphs>111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SimSun</vt:lpstr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Odette PARAMOR</dc:creator>
  <cp:lastModifiedBy>Paul Dempster</cp:lastModifiedBy>
  <cp:revision>58</cp:revision>
  <dcterms:created xsi:type="dcterms:W3CDTF">2012-08-23T01:29:12Z</dcterms:created>
  <dcterms:modified xsi:type="dcterms:W3CDTF">2015-09-14T08:17:39Z</dcterms:modified>
</cp:coreProperties>
</file>

<file path=docProps/thumbnail.jpeg>
</file>